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59" r:id="rId5"/>
    <p:sldId id="280" r:id="rId6"/>
    <p:sldId id="273" r:id="rId7"/>
    <p:sldId id="272" r:id="rId8"/>
    <p:sldId id="275" r:id="rId9"/>
    <p:sldId id="276" r:id="rId10"/>
    <p:sldId id="279" r:id="rId11"/>
    <p:sldId id="263" r:id="rId12"/>
    <p:sldId id="281" r:id="rId13"/>
    <p:sldId id="282" r:id="rId14"/>
    <p:sldId id="262" r:id="rId15"/>
    <p:sldId id="270" r:id="rId16"/>
    <p:sldId id="265" r:id="rId17"/>
    <p:sldId id="266" r:id="rId18"/>
    <p:sldId id="271" r:id="rId19"/>
    <p:sldId id="260" r:id="rId20"/>
    <p:sldId id="274" r:id="rId21"/>
    <p:sldId id="267" r:id="rId22"/>
    <p:sldId id="269" r:id="rId23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sart Olluri" initials="BO" lastIdx="1" clrIdx="0">
    <p:extLst>
      <p:ext uri="{19B8F6BF-5375-455C-9EA6-DF929625EA0E}">
        <p15:presenceInfo xmlns:p15="http://schemas.microsoft.com/office/powerpoint/2012/main" userId="S-1-5-21-1344320888-2513476364-68756968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07CA9-A620-4320-8E40-376320212C85}" v="26" dt="2018-05-30T08:45:53.759"/>
    <p1510:client id="{B5408512-DD92-49E3-899F-4A33E47836AB}" v="2" dt="2018-05-30T12:52:45.823"/>
    <p1510:client id="{9C38BB75-FE88-4F24-A5F6-363256EEDA05}" v="1679" dt="2018-05-30T13:08:42.490"/>
    <p1510:client id="{A8406FA1-7B7C-FF4D-B746-604ADBE60183}" v="7" dt="2018-05-30T13:57:40.106"/>
    <p1510:client id="{5213CADD-8144-43A7-B712-A84EDF15BB48}" v="7" dt="2018-05-30T08:43:12.692"/>
    <p1510:client id="{9B5B2C1C-4EAC-423D-8018-C468191C47D0}" v="343" dt="2018-05-30T10:05:43.569"/>
    <p1510:client id="{3A209143-4BAB-4E85-B9C6-D563B3EC9147}" v="20" dt="2018-05-30T19:38:33.980"/>
    <p1510:client id="{D7C64B05-8583-468D-B06C-E9664B42D8FD}" v="414" dt="2018-05-30T21:13:13.275"/>
    <p1510:client id="{EC888FB9-6EE0-4667-AC9B-1A27E46A7AD4}" v="183" dt="2018-05-30T12:57:33.367"/>
    <p1510:client id="{1C0BC055-0D66-4B1B-BAB7-44DA6C7A109C}" v="1" dt="2018-08-13T12:57:09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8" d="100"/>
          <a:sy n="208" d="100"/>
        </p:scale>
        <p:origin x="440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45559-1224-43A6-B97D-61D03455F48B}" type="datetimeFigureOut">
              <a:rPr lang="nb-NO" smtClean="0"/>
              <a:t>13.08.2018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CA3D3-A3D7-4923-AF85-C4264A191C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037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Presentere oss selv.</a:t>
            </a:r>
            <a:br>
              <a:rPr lang="nb-NO"/>
            </a:br>
            <a:r>
              <a:rPr lang="nb-NO"/>
              <a:t>Takke samtlige</a:t>
            </a:r>
          </a:p>
          <a:p>
            <a:r>
              <a:rPr lang="nb-NO"/>
              <a:t>Spørsmål sist</a:t>
            </a:r>
          </a:p>
          <a:p>
            <a:r>
              <a:rPr lang="nb-NO"/>
              <a:t>Short </a:t>
            </a:r>
            <a:r>
              <a:rPr lang="nb-NO" err="1"/>
              <a:t>presentation</a:t>
            </a:r>
            <a:endParaRPr lang="nb-NO"/>
          </a:p>
          <a:p>
            <a:r>
              <a:rPr lang="nb-NO"/>
              <a:t>Sjekk </a:t>
            </a:r>
            <a:r>
              <a:rPr lang="nb-NO" err="1"/>
              <a:t>github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7782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Comparing the simulations to the </a:t>
            </a:r>
            <a:r>
              <a:rPr lang="en-GB" err="1"/>
              <a:t>mashurments</a:t>
            </a:r>
            <a:r>
              <a:rPr lang="en-GB"/>
              <a:t> we can se that the 1.8 volt configuration is wat gives the best results when providing the AFIG-0007 as the generator.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7484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output values of a 1.8 volt LTC configuration </a:t>
            </a:r>
            <a:r>
              <a:rPr lang="en-GB" err="1"/>
              <a:t>givin</a:t>
            </a:r>
            <a:r>
              <a:rPr lang="en-GB"/>
              <a:t> </a:t>
            </a:r>
            <a:r>
              <a:rPr lang="en-GB" err="1"/>
              <a:t>uss</a:t>
            </a:r>
            <a:r>
              <a:rPr lang="en-GB"/>
              <a:t> approx. 105ms of operating window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058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Nevne her at vi gikk for flere </a:t>
            </a:r>
            <a:r>
              <a:rPr lang="nb-NO" err="1"/>
              <a:t>løsinger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27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PCB Design - For the PCB Design we have been using Altium Designer. </a:t>
            </a:r>
            <a:endParaRPr lang="nb-NO"/>
          </a:p>
          <a:p>
            <a:r>
              <a:rPr lang="en-US"/>
              <a:t>The PCB design you can see here is based on the nRF52s reference design, although it is somewhat altered to fit inside the stop button casing we showed here.  </a:t>
            </a:r>
            <a:endParaRPr lang="nb-NO"/>
          </a:p>
          <a:p>
            <a:r>
              <a:rPr lang="en-US"/>
              <a:t>The final designs measurements are 34 times 14 mm. The figure presents the top layer, which is the red part, and the bottom layer of the design, the blue part.</a:t>
            </a:r>
            <a:endParaRPr lang="nb-NO"/>
          </a:p>
          <a:p>
            <a:r>
              <a:rPr lang="en-US"/>
              <a:t>The holes in the top left and bottom right corners are there to help the circuit board sit in place inside its 3D design</a:t>
            </a:r>
            <a:r>
              <a:rPr lang="en-US">
                <a:cs typeface="Calibri"/>
              </a:rPr>
              <a:t>, as you can see in this figure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36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Button </a:t>
            </a:r>
            <a:r>
              <a:rPr lang="nb-NO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bypassing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design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sort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propriety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so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nRF52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run for a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order for it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signal.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straight forward.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first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data.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data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advertising starts.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system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consuming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1.9microWS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relevant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TX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mandatory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BR/EDR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128-bit UUID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stop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an 128-bit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seemed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an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UUID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128-bit UUID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impossible,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purpose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passing bus systems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UUIDs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trigger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stop signal.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standard at 0DbM. 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have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settings. It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advertising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20ms,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undirected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advertisement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save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start-up time. Even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oscillator and RC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RC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DC/DC regulator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LDO regulator in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area.</a:t>
            </a:r>
          </a:p>
          <a:p>
            <a:br>
              <a:rPr lang="nb-N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nb-NO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89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Conclusion - This project concludes with a proof of concept solution, working as a bus stop button, having the range and observation rate required to work in its intended </a:t>
            </a:r>
            <a:r>
              <a:rPr lang="en-US">
                <a:cs typeface="Calibri"/>
              </a:rPr>
              <a:t>environment.</a:t>
            </a:r>
            <a:endParaRPr lang="nb-NO"/>
          </a:p>
          <a:p>
            <a:r>
              <a:rPr lang="en-US"/>
              <a:t>We've come up with two working solutions, both having pros and cons in terms of pricing, redundancy and expected lifetime. </a:t>
            </a:r>
            <a:endParaRPr lang="nb-NO"/>
          </a:p>
          <a:p>
            <a:r>
              <a:rPr lang="en-US"/>
              <a:t>We also believe there are  possibilities for this concept working in other applications like simple remotes and switches.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953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assignment was to design and produce a replacement to todays wired stop buttons using an energy harvesting circuit and an nRF52 to send a</a:t>
            </a:r>
            <a:endParaRPr lang="en-GB">
              <a:cs typeface="Calibri"/>
            </a:endParaRPr>
          </a:p>
          <a:p>
            <a:r>
              <a:rPr lang="en-GB"/>
              <a:t>BLE signal to a central setting a stop sign to indicate that the bus is stopping. We have also made a showcase product to use here today for easy demonstration.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4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first started this project we saw two main problems we needed to solve. first, we had to design and produce a small energy harvesting circuit able to power an nRF52, which was small enough to fit inside a classic bus stop button. </a:t>
            </a:r>
            <a:endParaRPr lang="nb-NO"/>
          </a:p>
          <a:p>
            <a:r>
              <a:rPr lang="en-US"/>
              <a:t>On the other hand we had to make a firmware energy efficient enough so that it was able to send the required signal for long enough for a central to pick it up</a:t>
            </a:r>
            <a:r>
              <a:rPr lang="en-US">
                <a:cs typeface="Calibri"/>
              </a:rPr>
              <a:t> only using the harvested energy.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143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associates will now show off the button and how it works, X will power the central by means of a </a:t>
            </a:r>
            <a:r>
              <a:rPr lang="en-US" err="1"/>
              <a:t>powerbank</a:t>
            </a:r>
            <a:r>
              <a:rPr lang="en-US"/>
              <a:t>, </a:t>
            </a:r>
            <a:endParaRPr lang="nb-NO"/>
          </a:p>
          <a:p>
            <a:r>
              <a:rPr lang="en-US"/>
              <a:t>and the blinking LED indicates that it searches for a BLE signal. Now that Y presses the button from over there the stop sign will light up.</a:t>
            </a:r>
            <a:endParaRPr lang="nb-NO"/>
          </a:p>
          <a:p>
            <a:r>
              <a:rPr lang="en-US">
                <a:cs typeface="Calibri"/>
              </a:rPr>
              <a:t>we will send the stop button around  during the rest of the presentation for everyone to see!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41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Generators - As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assignment</a:t>
            </a:r>
            <a:r>
              <a:rPr lang="nb-NO"/>
              <a:t> </a:t>
            </a:r>
            <a:r>
              <a:rPr lang="nb-NO" err="1"/>
              <a:t>proposed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piezoelectric</a:t>
            </a:r>
            <a:r>
              <a:rPr lang="nb-NO"/>
              <a:t> elements, </a:t>
            </a:r>
            <a:r>
              <a:rPr lang="nb-NO" err="1"/>
              <a:t>this</a:t>
            </a:r>
            <a:r>
              <a:rPr lang="nb-NO"/>
              <a:t>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initial </a:t>
            </a:r>
            <a:r>
              <a:rPr lang="nb-NO" err="1"/>
              <a:t>thought</a:t>
            </a:r>
            <a:r>
              <a:rPr lang="nb-NO"/>
              <a:t>. </a:t>
            </a:r>
            <a:endParaRPr lang="nb-NO">
              <a:cs typeface="Calibri"/>
            </a:endParaRPr>
          </a:p>
          <a:p>
            <a:r>
              <a:rPr lang="nb-NO" err="1"/>
              <a:t>But</a:t>
            </a:r>
            <a:r>
              <a:rPr lang="nb-NO"/>
              <a:t> during </a:t>
            </a:r>
            <a:r>
              <a:rPr lang="nb-NO" err="1"/>
              <a:t>one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first </a:t>
            </a:r>
            <a:r>
              <a:rPr lang="nb-NO" err="1"/>
              <a:t>meetings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supervisors, </a:t>
            </a:r>
            <a:r>
              <a:rPr lang="nb-NO" err="1"/>
              <a:t>they</a:t>
            </a:r>
            <a:r>
              <a:rPr lang="nb-NO"/>
              <a:t> </a:t>
            </a:r>
            <a:r>
              <a:rPr lang="nb-NO" err="1"/>
              <a:t>proposed</a:t>
            </a:r>
            <a:r>
              <a:rPr lang="nb-NO"/>
              <a:t> </a:t>
            </a:r>
            <a:r>
              <a:rPr lang="nb-NO" err="1"/>
              <a:t>looking</a:t>
            </a:r>
            <a:r>
              <a:rPr lang="nb-NO"/>
              <a:t> </a:t>
            </a:r>
            <a:r>
              <a:rPr lang="nb-NO" err="1"/>
              <a:t>into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AFIG-0007, an </a:t>
            </a:r>
            <a:r>
              <a:rPr lang="nb-NO" err="1"/>
              <a:t>electromechanical</a:t>
            </a:r>
            <a:r>
              <a:rPr lang="nb-NO"/>
              <a:t> generator by ZF </a:t>
            </a:r>
            <a:r>
              <a:rPr lang="nb-NO" err="1"/>
              <a:t>electronics</a:t>
            </a:r>
            <a:endParaRPr lang="nb-NO" err="1">
              <a:cs typeface="Calibri"/>
            </a:endParaRPr>
          </a:p>
          <a:p>
            <a:r>
              <a:rPr lang="nb-NO"/>
              <a:t>Tests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two</a:t>
            </a:r>
            <a:r>
              <a:rPr lang="nb-NO"/>
              <a:t> generators </a:t>
            </a:r>
            <a:r>
              <a:rPr lang="nb-NO" err="1"/>
              <a:t>proved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piezoelectric</a:t>
            </a:r>
            <a:r>
              <a:rPr lang="nb-NO"/>
              <a:t> elements to be </a:t>
            </a:r>
            <a:r>
              <a:rPr lang="nb-NO" err="1"/>
              <a:t>too</a:t>
            </a:r>
            <a:r>
              <a:rPr lang="nb-NO"/>
              <a:t> fragile and have </a:t>
            </a:r>
            <a:r>
              <a:rPr lang="nb-NO" err="1"/>
              <a:t>inconsistent</a:t>
            </a:r>
            <a:r>
              <a:rPr lang="nb-NO"/>
              <a:t> </a:t>
            </a:r>
            <a:r>
              <a:rPr lang="nb-NO" err="1"/>
              <a:t>results</a:t>
            </a:r>
            <a:r>
              <a:rPr lang="nb-NO"/>
              <a:t>.</a:t>
            </a:r>
            <a:endParaRPr lang="nb-NO">
              <a:cs typeface="Calibri"/>
            </a:endParaRPr>
          </a:p>
          <a:p>
            <a:r>
              <a:rPr lang="nb-NO"/>
              <a:t>The AFIG </a:t>
            </a:r>
            <a:r>
              <a:rPr lang="nb-NO" err="1"/>
              <a:t>however</a:t>
            </a:r>
            <a:r>
              <a:rPr lang="nb-NO"/>
              <a:t>, </a:t>
            </a:r>
            <a:r>
              <a:rPr lang="nb-NO" err="1"/>
              <a:t>had</a:t>
            </a:r>
            <a:r>
              <a:rPr lang="nb-NO"/>
              <a:t> </a:t>
            </a:r>
            <a:r>
              <a:rPr lang="nb-NO" err="1"/>
              <a:t>consistent</a:t>
            </a:r>
            <a:r>
              <a:rPr lang="nb-NO"/>
              <a:t> test </a:t>
            </a:r>
            <a:r>
              <a:rPr lang="nb-NO" err="1"/>
              <a:t>results</a:t>
            </a:r>
            <a:r>
              <a:rPr lang="nb-NO"/>
              <a:t> and </a:t>
            </a:r>
            <a:r>
              <a:rPr lang="nb-NO" err="1"/>
              <a:t>seemed</a:t>
            </a:r>
            <a:r>
              <a:rPr lang="nb-NO"/>
              <a:t> durable, as </a:t>
            </a:r>
            <a:r>
              <a:rPr lang="nb-NO" err="1"/>
              <a:t>well</a:t>
            </a:r>
            <a:r>
              <a:rPr lang="nb-NO"/>
              <a:t> as </a:t>
            </a:r>
            <a:r>
              <a:rPr lang="nb-NO" err="1"/>
              <a:t>already</a:t>
            </a:r>
            <a:r>
              <a:rPr lang="nb-NO"/>
              <a:t> </a:t>
            </a:r>
            <a:r>
              <a:rPr lang="nb-NO" err="1"/>
              <a:t>being</a:t>
            </a:r>
            <a:r>
              <a:rPr lang="nb-NO"/>
              <a:t> a </a:t>
            </a:r>
            <a:r>
              <a:rPr lang="nb-NO" err="1"/>
              <a:t>functioning</a:t>
            </a:r>
            <a:r>
              <a:rPr lang="nb-NO"/>
              <a:t> </a:t>
            </a:r>
            <a:r>
              <a:rPr lang="nb-NO" err="1"/>
              <a:t>mechanical</a:t>
            </a:r>
            <a:r>
              <a:rPr lang="nb-NO"/>
              <a:t> </a:t>
            </a:r>
            <a:r>
              <a:rPr lang="nb-NO" err="1"/>
              <a:t>button</a:t>
            </a:r>
            <a:r>
              <a:rPr lang="nb-NO"/>
              <a:t> </a:t>
            </a:r>
            <a:r>
              <a:rPr lang="nb-NO" err="1"/>
              <a:t>which</a:t>
            </a:r>
            <a:r>
              <a:rPr lang="nb-NO"/>
              <a:t> </a:t>
            </a:r>
            <a:r>
              <a:rPr lang="nb-NO" err="1"/>
              <a:t>would</a:t>
            </a:r>
            <a:r>
              <a:rPr lang="nb-NO"/>
              <a:t> spare </a:t>
            </a:r>
            <a:r>
              <a:rPr lang="nb-NO" err="1"/>
              <a:t>us</a:t>
            </a:r>
            <a:r>
              <a:rPr lang="nb-NO"/>
              <a:t> time, and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ended</a:t>
            </a:r>
            <a:r>
              <a:rPr lang="nb-NO"/>
              <a:t> up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this</a:t>
            </a:r>
            <a:r>
              <a:rPr lang="nb-NO"/>
              <a:t> generator for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project</a:t>
            </a:r>
            <a:r>
              <a:rPr lang="nb-NO"/>
              <a:t>.</a:t>
            </a:r>
            <a:endParaRPr lang="nb-NO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049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108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Utfordrende med å velge </a:t>
            </a:r>
            <a:r>
              <a:rPr lang="nb-NO" err="1"/>
              <a:t>capacitor</a:t>
            </a:r>
            <a:r>
              <a:rPr lang="nb-NO"/>
              <a:t> </a:t>
            </a:r>
            <a:r>
              <a:rPr lang="nb-NO" err="1"/>
              <a:t>value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708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Focusing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energy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one</a:t>
            </a:r>
            <a:r>
              <a:rPr lang="nb-NO"/>
              <a:t> </a:t>
            </a:r>
            <a:r>
              <a:rPr lang="nb-NO" err="1"/>
              <a:t>point</a:t>
            </a:r>
            <a:r>
              <a:rPr lang="nb-NO"/>
              <a:t>, </a:t>
            </a:r>
            <a:r>
              <a:rPr lang="nb-NO" err="1"/>
              <a:t>Removing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need</a:t>
            </a:r>
            <a:r>
              <a:rPr lang="nb-NO"/>
              <a:t> 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startup</a:t>
            </a:r>
            <a:r>
              <a:rPr lang="nb-NO"/>
              <a:t> </a:t>
            </a:r>
            <a:r>
              <a:rPr lang="nb-NO" err="1"/>
              <a:t>twice</a:t>
            </a:r>
            <a:r>
              <a:rPr lang="nb-NO"/>
              <a:t>. </a:t>
            </a:r>
          </a:p>
          <a:p>
            <a:endParaRPr lang="nb-NO"/>
          </a:p>
          <a:p>
            <a:r>
              <a:rPr lang="nb-NO"/>
              <a:t>A </a:t>
            </a:r>
            <a:r>
              <a:rPr lang="nb-NO" err="1"/>
              <a:t>kind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DC </a:t>
            </a:r>
            <a:r>
              <a:rPr lang="nb-NO" err="1"/>
              <a:t>ofset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05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second solution to powering the is by </a:t>
            </a:r>
            <a:r>
              <a:rPr lang="en-US" err="1"/>
              <a:t>usingh</a:t>
            </a:r>
            <a:r>
              <a:rPr lang="en-US"/>
              <a:t> a </a:t>
            </a:r>
            <a:r>
              <a:rPr lang="en-US" err="1"/>
              <a:t>ragualtor</a:t>
            </a:r>
            <a:r>
              <a:rPr lang="en-US"/>
              <a:t> IC</a:t>
            </a:r>
          </a:p>
          <a:p>
            <a:endParaRPr lang="en-US"/>
          </a:p>
          <a:p>
            <a:r>
              <a:rPr lang="en-US"/>
              <a:t>The LTC 3588-1 seemed like a good </a:t>
            </a:r>
            <a:r>
              <a:rPr lang="en-US" err="1"/>
              <a:t>alternativ</a:t>
            </a:r>
            <a:r>
              <a:rPr lang="en-US"/>
              <a:t> early on as it’s features and specification </a:t>
            </a:r>
            <a:r>
              <a:rPr lang="en-US" err="1"/>
              <a:t>seamd</a:t>
            </a:r>
            <a:r>
              <a:rPr lang="en-US"/>
              <a:t> ideal for </a:t>
            </a:r>
            <a:r>
              <a:rPr lang="en-US" err="1"/>
              <a:t>ouer</a:t>
            </a:r>
            <a:r>
              <a:rPr lang="en-US"/>
              <a:t> application. Its working Area where it successful transforms the energy to a given output voltage can be as good as from 3.77 volt to 20 volt as given by the data sheet. From testing we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valuese</a:t>
            </a:r>
            <a:r>
              <a:rPr lang="en-US"/>
              <a:t> from approximately 4 volt to 19 volts. When det configuration output </a:t>
            </a:r>
            <a:r>
              <a:rPr lang="en-US" err="1"/>
              <a:t>voltige</a:t>
            </a:r>
            <a:r>
              <a:rPr lang="en-US"/>
              <a:t> was sett to 1.8 volts. If the output voltage was sett to a </a:t>
            </a:r>
            <a:r>
              <a:rPr lang="en-US" err="1"/>
              <a:t>difrent</a:t>
            </a:r>
            <a:r>
              <a:rPr lang="en-US"/>
              <a:t> configuration we </a:t>
            </a:r>
            <a:r>
              <a:rPr lang="en-US" err="1"/>
              <a:t>så</a:t>
            </a:r>
            <a:r>
              <a:rPr lang="en-US"/>
              <a:t> a the effective time window be reduced. </a:t>
            </a:r>
          </a:p>
          <a:p>
            <a:endParaRPr lang="en-US"/>
          </a:p>
          <a:p>
            <a:r>
              <a:rPr lang="en-US"/>
              <a:t>On the LTC-3588-1 we opted not to use the internal rectifier as it would result in a less efficient solution. As </a:t>
            </a:r>
            <a:r>
              <a:rPr lang="en-US" err="1"/>
              <a:t>expleind</a:t>
            </a:r>
            <a:r>
              <a:rPr lang="en-US"/>
              <a:t> in the previous slides a voltage </a:t>
            </a:r>
            <a:r>
              <a:rPr lang="en-US" err="1"/>
              <a:t>doble</a:t>
            </a:r>
            <a:r>
              <a:rPr lang="en-US"/>
              <a:t> was chosen as the </a:t>
            </a:r>
            <a:r>
              <a:rPr lang="en-US" err="1"/>
              <a:t>rectifiacin</a:t>
            </a:r>
            <a:r>
              <a:rPr lang="en-US"/>
              <a:t> solution.  So the voltage </a:t>
            </a:r>
            <a:r>
              <a:rPr lang="en-US" err="1"/>
              <a:t>dobler</a:t>
            </a:r>
            <a:r>
              <a:rPr lang="en-US"/>
              <a:t> is used in both </a:t>
            </a:r>
            <a:r>
              <a:rPr lang="en-US" err="1"/>
              <a:t>solutionens</a:t>
            </a:r>
            <a:r>
              <a:rPr lang="en-US"/>
              <a:t>. 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A3D3-A3D7-4923-AF85-C4264A191CC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5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6000" y="205979"/>
            <a:ext cx="54610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7940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5794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5" name="Bilde 4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menrostad/Bachelor-Nordic_Sem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menrostad/Bachelor-Nordic_Sem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67185" y="1035712"/>
            <a:ext cx="7772400" cy="675821"/>
          </a:xfrm>
        </p:spPr>
        <p:txBody>
          <a:bodyPr/>
          <a:lstStyle/>
          <a:p>
            <a:r>
              <a:rPr lang="nb-NO"/>
              <a:t>Energy Harvesting Stop Button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67185" y="1711533"/>
            <a:ext cx="3782683" cy="257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By:</a:t>
            </a:r>
            <a:br>
              <a:rPr lang="nb-NO"/>
            </a:br>
            <a:r>
              <a:rPr lang="nb-NO"/>
              <a:t>Jonathan L. </a:t>
            </a:r>
            <a:r>
              <a:rPr lang="en-US" err="1"/>
              <a:t>Lundaas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Tor André Melheim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Besart Olluri</a:t>
            </a:r>
            <a:br>
              <a:rPr lang="nb-NO">
                <a:solidFill>
                  <a:srgbClr val="898989"/>
                </a:solidFill>
              </a:rPr>
            </a:br>
            <a:r>
              <a:rPr lang="nb-NO"/>
              <a:t>Simon Rømo</a:t>
            </a:r>
            <a:br>
              <a:rPr lang="nb-NO"/>
            </a:br>
            <a:r>
              <a:rPr lang="nb-NO"/>
              <a:t>Simen S. Røstad</a:t>
            </a:r>
            <a:endParaRPr lang="nb-NO" sz="2400">
              <a:solidFill>
                <a:schemeClr val="tx1"/>
              </a:solidFill>
            </a:endParaRPr>
          </a:p>
        </p:txBody>
      </p:sp>
      <p:pic>
        <p:nvPicPr>
          <p:cNvPr id="6" name="Bilde 5" descr="stripe_tekst_eng_16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0EE1D2DC-4FF9-4A1E-A5D9-DAAF34D8A1BF}"/>
              </a:ext>
            </a:extLst>
          </p:cNvPr>
          <p:cNvSpPr txBox="1"/>
          <p:nvPr/>
        </p:nvSpPr>
        <p:spPr>
          <a:xfrm>
            <a:off x="4153747" y="1711533"/>
            <a:ext cx="4270075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In Collaboration with: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Nordic Semiconductor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&amp; NTNU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Under the supervision of:</a:t>
            </a:r>
          </a:p>
          <a:p>
            <a:pPr algn="r"/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Audun</a:t>
            </a: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Korneliussen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Torolv</a:t>
            </a: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Skjølvsik</a:t>
            </a:r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Rolf Kristian </a:t>
            </a:r>
            <a:r>
              <a:rPr lang="en-US" sz="2400" err="1">
                <a:solidFill>
                  <a:srgbClr val="898989"/>
                </a:solidFill>
                <a:latin typeface="Arial"/>
                <a:cs typeface="Arial"/>
              </a:rPr>
              <a:t>Snilsberg</a:t>
            </a:r>
            <a:endParaRPr lang="nb-NO" sz="2400" err="1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endParaRPr lang="en-US" sz="2400">
              <a:solidFill>
                <a:srgbClr val="898989"/>
              </a:solidFill>
              <a:latin typeface="Arial"/>
              <a:cs typeface="Arial"/>
            </a:endParaRPr>
          </a:p>
          <a:p>
            <a:pPr algn="r"/>
            <a:endParaRPr lang="en-US" sz="2400">
              <a:solidFill>
                <a:srgbClr val="898989"/>
              </a:solidFill>
              <a:latin typeface="Arial"/>
              <a:cs typeface="Arial"/>
            </a:endParaRPr>
          </a:p>
          <a:p>
            <a:endParaRPr lang="nb-NO" sz="2400">
              <a:solidFill>
                <a:srgbClr val="898989"/>
              </a:solidFill>
              <a:latin typeface="Arial"/>
              <a:cs typeface="Arial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C9372CB-6000-4B2A-B225-0AF1E236E467}"/>
              </a:ext>
            </a:extLst>
          </p:cNvPr>
          <p:cNvSpPr txBox="1"/>
          <p:nvPr/>
        </p:nvSpPr>
        <p:spPr>
          <a:xfrm>
            <a:off x="1761225" y="4707724"/>
            <a:ext cx="56215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hlinkClick r:id="rId4"/>
              </a:rPr>
              <a:t>https://github.com/simenrostad/Bachelor-Nordic_Semi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E3CBAF-FE60-4641-BE4E-8471DC21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Voltage</a:t>
            </a:r>
            <a:r>
              <a:rPr lang="nb-NO"/>
              <a:t> doubler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0E5E6EB-FCC1-4BD3-A6BA-AD85917F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5551" y="1208316"/>
            <a:ext cx="3673943" cy="33944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b-NO"/>
              <a:t>The nRF52 as </a:t>
            </a:r>
            <a:r>
              <a:rPr lang="nb-NO" err="1"/>
              <a:t>load</a:t>
            </a:r>
            <a:endParaRPr lang="nb-NO"/>
          </a:p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and 56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as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endParaRPr lang="el-GR"/>
          </a:p>
          <a:p>
            <a:r>
              <a:rPr lang="nb-NO"/>
              <a:t>Never surpasses </a:t>
            </a:r>
            <a:r>
              <a:rPr lang="nb-NO" err="1"/>
              <a:t>the</a:t>
            </a:r>
            <a:r>
              <a:rPr lang="nb-NO"/>
              <a:t> nRF52’s </a:t>
            </a:r>
            <a:r>
              <a:rPr lang="nb-NO" err="1"/>
              <a:t>voltage</a:t>
            </a:r>
            <a:r>
              <a:rPr lang="nb-NO"/>
              <a:t> </a:t>
            </a:r>
            <a:r>
              <a:rPr lang="nb-NO" err="1"/>
              <a:t>treshold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single push/</a:t>
            </a:r>
            <a:r>
              <a:rPr lang="nb-NO" err="1"/>
              <a:t>relase</a:t>
            </a:r>
            <a:r>
              <a:rPr lang="nb-NO"/>
              <a:t>. </a:t>
            </a:r>
          </a:p>
        </p:txBody>
      </p:sp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0229EA18-879E-4D0E-9681-A2FC0BE947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4900" y="1285711"/>
            <a:ext cx="4229100" cy="2874644"/>
          </a:xfrm>
        </p:spPr>
      </p:pic>
    </p:spTree>
    <p:extLst>
      <p:ext uri="{BB962C8B-B14F-4D97-AF65-F5344CB8AC3E}">
        <p14:creationId xmlns:p14="http://schemas.microsoft.com/office/powerpoint/2010/main" val="31888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LTC3588-1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722433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LTC3588-1 Operating </a:t>
            </a:r>
            <a:r>
              <a:rPr lang="nb-NO" err="1"/>
              <a:t>voltage</a:t>
            </a:r>
            <a:r>
              <a:rPr lang="nb-NO"/>
              <a:t> 3.77V to 20V</a:t>
            </a:r>
          </a:p>
          <a:p>
            <a:r>
              <a:rPr lang="nb-NO"/>
              <a:t>Output </a:t>
            </a:r>
            <a:r>
              <a:rPr lang="nb-NO" err="1"/>
              <a:t>voltage</a:t>
            </a:r>
            <a:r>
              <a:rPr lang="nb-NO"/>
              <a:t> </a:t>
            </a:r>
            <a:r>
              <a:rPr lang="nb-NO" err="1"/>
              <a:t>configurations</a:t>
            </a:r>
            <a:r>
              <a:rPr lang="nb-NO"/>
              <a:t> at 1.8, 2.5, 3.3 and 3.6V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B6857E2-C5F4-4F02-BC1D-7C9D903F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64" y="2899410"/>
            <a:ext cx="2853060" cy="224409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4774DE9-4325-4BB0-999D-77EA6C4D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07" y="942975"/>
            <a:ext cx="2295525" cy="3257550"/>
          </a:xfrm>
          <a:prstGeom prst="rect">
            <a:avLst/>
          </a:prstGeom>
        </p:spPr>
      </p:pic>
      <p:sp>
        <p:nvSpPr>
          <p:cNvPr id="7" name="Multiplikasjonstegn 6">
            <a:extLst>
              <a:ext uri="{FF2B5EF4-FFF2-40B4-BE49-F238E27FC236}">
                <a16:creationId xmlns:a16="http://schemas.microsoft.com/office/drawing/2014/main" id="{27E22998-4E54-49C3-98EF-84D9D9381ADF}"/>
              </a:ext>
            </a:extLst>
          </p:cNvPr>
          <p:cNvSpPr/>
          <p:nvPr/>
        </p:nvSpPr>
        <p:spPr>
          <a:xfrm>
            <a:off x="1709542" y="3374834"/>
            <a:ext cx="618689" cy="649996"/>
          </a:xfrm>
          <a:prstGeom prst="mathMultiply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C9BC41-056D-4D56-8135-63759FD2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LTC3588-1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F0D6FCC-E164-4EF5-B2D6-C23FE7E55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Simulation</a:t>
            </a:r>
          </a:p>
        </p:txBody>
      </p:sp>
      <p:pic>
        <p:nvPicPr>
          <p:cNvPr id="10" name="Plassholder for innhold 9" descr="Et bilde som inneholder kart, tekst&#10;&#10;Beskrivelse som er generert med svært høy visshet">
            <a:extLst>
              <a:ext uri="{FF2B5EF4-FFF2-40B4-BE49-F238E27FC236}">
                <a16:creationId xmlns:a16="http://schemas.microsoft.com/office/drawing/2014/main" id="{91DCAA97-FFAE-46A4-B493-EA622B400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975" y="1782097"/>
            <a:ext cx="3767138" cy="2660393"/>
          </a:xfrm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E3A9932-0AA0-4402-84E3-88745B4AB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Measurements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6E59683-EB7E-40DC-A543-DC73679DDE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854040" y="1782096"/>
            <a:ext cx="4215348" cy="26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C9BC41-056D-4D56-8135-63759FD2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LTC3588-1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E3A9932-0AA0-4402-84E3-88745B4AB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57116" y="1114669"/>
            <a:ext cx="3812218" cy="479822"/>
          </a:xfrm>
        </p:spPr>
        <p:txBody>
          <a:bodyPr>
            <a:normAutofit fontScale="85000" lnSpcReduction="10000"/>
          </a:bodyPr>
          <a:lstStyle/>
          <a:p>
            <a:r>
              <a:rPr lang="en-GB"/>
              <a:t>Output = 1.8 volts for 105 </a:t>
            </a:r>
            <a:r>
              <a:rPr lang="en-GB" err="1"/>
              <a:t>ms</a:t>
            </a:r>
            <a:r>
              <a:rPr lang="en-GB"/>
              <a:t> </a:t>
            </a:r>
          </a:p>
        </p:txBody>
      </p:sp>
      <p:pic>
        <p:nvPicPr>
          <p:cNvPr id="21" name="Bilde 20">
            <a:extLst>
              <a:ext uri="{FF2B5EF4-FFF2-40B4-BE49-F238E27FC236}">
                <a16:creationId xmlns:a16="http://schemas.microsoft.com/office/drawing/2014/main" id="{12D1E56C-3BFB-45DB-8606-2D215D27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7" y="1631155"/>
            <a:ext cx="6519594" cy="34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6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Stop Button Circuit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993230" cy="392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Generator: AFIG-0007</a:t>
            </a:r>
          </a:p>
          <a:p>
            <a:r>
              <a:rPr lang="nb-NO" err="1"/>
              <a:t>Rectifier</a:t>
            </a:r>
            <a:r>
              <a:rPr lang="nb-NO"/>
              <a:t>: Full-</a:t>
            </a:r>
            <a:r>
              <a:rPr lang="nb-NO" err="1"/>
              <a:t>wave</a:t>
            </a:r>
            <a:r>
              <a:rPr lang="nb-NO"/>
              <a:t> </a:t>
            </a:r>
            <a:r>
              <a:rPr lang="nb-NO" err="1"/>
              <a:t>voltage</a:t>
            </a:r>
            <a:r>
              <a:rPr lang="nb-NO"/>
              <a:t> doubler</a:t>
            </a:r>
          </a:p>
          <a:p>
            <a:r>
              <a:rPr lang="nb-NO" err="1"/>
              <a:t>Optional</a:t>
            </a:r>
            <a:r>
              <a:rPr lang="nb-NO"/>
              <a:t> regulator: LTC3588-1</a:t>
            </a:r>
          </a:p>
          <a:p>
            <a:r>
              <a:rPr lang="nb-NO" err="1"/>
              <a:t>SoC</a:t>
            </a:r>
            <a:r>
              <a:rPr lang="nb-NO"/>
              <a:t>: nRF52832</a:t>
            </a:r>
          </a:p>
          <a:p>
            <a:r>
              <a:rPr lang="nb-NO"/>
              <a:t>Antenna: Johanson Technologies' 2.45 GHz </a:t>
            </a:r>
            <a:r>
              <a:rPr lang="en-US"/>
              <a:t>2450AT18A100</a:t>
            </a:r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D8497426-2C76-49D7-8124-048FDDC6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DBBF6F-0A47-4BB6-9FFC-BE71637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PCB Design</a:t>
            </a:r>
            <a:endParaRPr lang="nb-NO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677DAC-ECB9-4F3F-BB68-8BEC7ED0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065213"/>
            <a:ext cx="4923143" cy="13704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nb-NO"/>
          </a:p>
          <a:p>
            <a:r>
              <a:rPr lang="nb-NO" err="1"/>
              <a:t>Altium</a:t>
            </a:r>
            <a:r>
              <a:rPr lang="nb-NO"/>
              <a:t> for PCB design</a:t>
            </a:r>
          </a:p>
          <a:p>
            <a:r>
              <a:rPr lang="nb-NO" err="1"/>
              <a:t>Based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nRF52 </a:t>
            </a:r>
            <a:r>
              <a:rPr lang="nb-NO" err="1"/>
              <a:t>reference</a:t>
            </a:r>
            <a:r>
              <a:rPr lang="nb-NO"/>
              <a:t> design</a:t>
            </a:r>
          </a:p>
          <a:p>
            <a:r>
              <a:rPr lang="nb-NO"/>
              <a:t>34mm x 14mm</a:t>
            </a:r>
          </a:p>
          <a:p>
            <a:pPr marL="0" indent="0">
              <a:buNone/>
            </a:pP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6" name="Bilde 5" descr="Et bilde som inneholder elektronikk, krets&#10;&#10;Beskrivelse som er generert med svært høy visshet">
            <a:extLst>
              <a:ext uri="{FF2B5EF4-FFF2-40B4-BE49-F238E27FC236}">
                <a16:creationId xmlns:a16="http://schemas.microsoft.com/office/drawing/2014/main" id="{1CA2567A-B787-4CB4-BD5C-5373653F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9" y="2519190"/>
            <a:ext cx="2398020" cy="2339422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002A2F3F-BD47-411A-84D6-E2B6E89E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38" y="2435950"/>
            <a:ext cx="2965450" cy="242266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20947AC-2524-4BD0-872E-2A6150E6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Stop Button </a:t>
            </a:r>
            <a:r>
              <a:rPr lang="nb-NO" err="1"/>
              <a:t>Firmware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4632014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Code </a:t>
            </a:r>
            <a:r>
              <a:rPr lang="nb-NO" err="1"/>
              <a:t>efficiency</a:t>
            </a:r>
            <a:r>
              <a:rPr lang="nb-NO"/>
              <a:t>, BLE </a:t>
            </a:r>
            <a:r>
              <a:rPr lang="nb-NO" err="1"/>
              <a:t>stack</a:t>
            </a:r>
            <a:r>
              <a:rPr lang="nb-NO"/>
              <a:t>, ID</a:t>
            </a:r>
          </a:p>
          <a:p>
            <a:r>
              <a:rPr lang="nb-NO"/>
              <a:t>TX </a:t>
            </a:r>
            <a:r>
              <a:rPr lang="nb-NO" err="1"/>
              <a:t>payload</a:t>
            </a:r>
            <a:r>
              <a:rPr lang="nb-NO"/>
              <a:t> = 21 bytes</a:t>
            </a:r>
          </a:p>
          <a:p>
            <a:r>
              <a:rPr lang="nb-NO"/>
              <a:t>TX </a:t>
            </a:r>
            <a:r>
              <a:rPr lang="nb-NO" err="1"/>
              <a:t>power</a:t>
            </a:r>
            <a:r>
              <a:rPr lang="nb-NO"/>
              <a:t> = 0dBm</a:t>
            </a:r>
          </a:p>
          <a:p>
            <a:r>
              <a:rPr lang="nb-NO"/>
              <a:t>Advertising </a:t>
            </a:r>
            <a:r>
              <a:rPr lang="nb-NO" err="1"/>
              <a:t>interval</a:t>
            </a:r>
            <a:r>
              <a:rPr lang="nb-NO"/>
              <a:t> = 20ms</a:t>
            </a:r>
          </a:p>
          <a:p>
            <a:r>
              <a:rPr lang="nb-NO"/>
              <a:t>LFRC</a:t>
            </a:r>
          </a:p>
          <a:p>
            <a:r>
              <a:rPr lang="nb-NO"/>
              <a:t>DC/DC regulator </a:t>
            </a:r>
            <a:r>
              <a:rPr lang="nb-NO" err="1"/>
              <a:t>enabled</a:t>
            </a:r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D4CD7153-16A9-4864-AE36-93BAB342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Central and </a:t>
            </a:r>
            <a:r>
              <a:rPr lang="nb-NO" err="1"/>
              <a:t>Relayer</a:t>
            </a:r>
            <a:r>
              <a:rPr lang="nb-NO"/>
              <a:t> </a:t>
            </a:r>
            <a:r>
              <a:rPr lang="nb-NO" err="1"/>
              <a:t>Firmware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5033734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nRF52 </a:t>
            </a:r>
            <a:r>
              <a:rPr lang="nb-NO" err="1"/>
              <a:t>development</a:t>
            </a:r>
            <a:r>
              <a:rPr lang="nb-NO"/>
              <a:t> </a:t>
            </a:r>
            <a:r>
              <a:rPr lang="nb-NO" err="1"/>
              <a:t>kit</a:t>
            </a:r>
            <a:endParaRPr lang="nb-NO"/>
          </a:p>
          <a:p>
            <a:r>
              <a:rPr lang="nb-NO" err="1"/>
              <a:t>Scans</a:t>
            </a:r>
            <a:r>
              <a:rPr lang="nb-NO"/>
              <a:t> for 128-bit </a:t>
            </a:r>
            <a:r>
              <a:rPr lang="nb-NO" err="1"/>
              <a:t>UUIDs</a:t>
            </a:r>
          </a:p>
          <a:p>
            <a:r>
              <a:rPr lang="nb-NO" err="1"/>
              <a:t>Relayer</a:t>
            </a:r>
            <a:r>
              <a:rPr lang="nb-NO"/>
              <a:t> - Wireless UART (</a:t>
            </a:r>
            <a:r>
              <a:rPr lang="nb-NO" err="1"/>
              <a:t>optional</a:t>
            </a:r>
            <a:r>
              <a:rPr lang="nb-NO"/>
              <a:t> for longer range)</a:t>
            </a:r>
          </a:p>
          <a:p>
            <a:r>
              <a:rPr lang="nb-NO"/>
              <a:t>Central - UUID "whitelist"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1245F67-D600-8E4E-8CBE-38892D9C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4" y="3322758"/>
            <a:ext cx="3475972" cy="147586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0E0DACB-67B1-4716-A5E0-6731C755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Application Flowchart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4ABE9BBB-FB4C-A84D-B642-28A4E889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637" y="886320"/>
            <a:ext cx="4471517" cy="4257180"/>
          </a:xfrm>
        </p:spPr>
      </p:pic>
    </p:spTree>
    <p:extLst>
      <p:ext uri="{BB962C8B-B14F-4D97-AF65-F5344CB8AC3E}">
        <p14:creationId xmlns:p14="http://schemas.microsoft.com/office/powerpoint/2010/main" val="22275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3D-print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5F54E9-D4FD-42BB-B632-F033CFEAC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17" y="1060101"/>
            <a:ext cx="4837957" cy="374097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1519B-8179-4851-9A61-582F3F1A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25" y="1061666"/>
            <a:ext cx="1981077" cy="198107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BB2DBA3-DCF2-4B80-8FC7-75E8C8B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9" y="2813277"/>
            <a:ext cx="2188895" cy="19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0A339C-D967-4441-8FA8-C011934D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Disposition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F60BB3-6076-4DB5-B945-D581F772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Explain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assignment</a:t>
            </a:r>
            <a:r>
              <a:rPr lang="nb-NO"/>
              <a:t> and </a:t>
            </a:r>
            <a:r>
              <a:rPr lang="nb-NO" err="1"/>
              <a:t>project</a:t>
            </a:r>
            <a:r>
              <a:rPr lang="nb-NO"/>
              <a:t> </a:t>
            </a:r>
            <a:r>
              <a:rPr lang="nb-NO" err="1"/>
              <a:t>scope</a:t>
            </a:r>
            <a:endParaRPr lang="nb-NO"/>
          </a:p>
          <a:p>
            <a:r>
              <a:rPr lang="nb-NO"/>
              <a:t>A </a:t>
            </a:r>
            <a:r>
              <a:rPr lang="nb-NO" err="1"/>
              <a:t>quick</a:t>
            </a:r>
            <a:r>
              <a:rPr lang="nb-NO"/>
              <a:t> </a:t>
            </a:r>
            <a:r>
              <a:rPr lang="nb-NO" err="1"/>
              <a:t>demonstration</a:t>
            </a:r>
            <a:endParaRPr lang="nb-NO"/>
          </a:p>
          <a:p>
            <a:r>
              <a:rPr lang="nb-NO"/>
              <a:t>The </a:t>
            </a:r>
            <a:r>
              <a:rPr lang="nb-NO" err="1"/>
              <a:t>two</a:t>
            </a:r>
            <a:r>
              <a:rPr lang="nb-NO"/>
              <a:t> </a:t>
            </a:r>
            <a:r>
              <a:rPr lang="nb-NO" err="1"/>
              <a:t>supply</a:t>
            </a:r>
            <a:r>
              <a:rPr lang="nb-NO"/>
              <a:t> </a:t>
            </a:r>
            <a:r>
              <a:rPr lang="nb-NO" err="1"/>
              <a:t>solutions</a:t>
            </a:r>
            <a:r>
              <a:rPr lang="nb-NO"/>
              <a:t> </a:t>
            </a:r>
            <a:r>
              <a:rPr lang="nb-NO" err="1"/>
              <a:t>described</a:t>
            </a:r>
            <a:r>
              <a:rPr lang="nb-NO"/>
              <a:t> in </a:t>
            </a:r>
            <a:r>
              <a:rPr lang="nb-NO" err="1"/>
              <a:t>this</a:t>
            </a:r>
            <a:r>
              <a:rPr lang="nb-NO"/>
              <a:t> </a:t>
            </a:r>
            <a:r>
              <a:rPr lang="nb-NO" err="1"/>
              <a:t>thesis</a:t>
            </a:r>
            <a:endParaRPr lang="nb-NO"/>
          </a:p>
          <a:p>
            <a:r>
              <a:rPr lang="nb-NO" err="1"/>
              <a:t>Firmware</a:t>
            </a:r>
            <a:r>
              <a:rPr lang="nb-NO"/>
              <a:t> </a:t>
            </a:r>
            <a:r>
              <a:rPr lang="nb-NO" err="1"/>
              <a:t>description</a:t>
            </a:r>
            <a:r>
              <a:rPr lang="nb-NO"/>
              <a:t> and flowchart</a:t>
            </a:r>
          </a:p>
          <a:p>
            <a:r>
              <a:rPr lang="nb-NO" err="1"/>
              <a:t>Results</a:t>
            </a:r>
            <a:r>
              <a:rPr lang="nb-NO"/>
              <a:t> and </a:t>
            </a:r>
            <a:r>
              <a:rPr lang="nb-NO" err="1"/>
              <a:t>conclusion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236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CE7E92E-0C10-4B77-A290-BC925FAD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Results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5EB344-7796-4DDC-9C53-F2C28E3B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LTC </a:t>
            </a:r>
            <a:r>
              <a:rPr lang="nb-NO" err="1"/>
              <a:t>solution</a:t>
            </a:r>
            <a:r>
              <a:rPr lang="nb-NO"/>
              <a:t> – 5 </a:t>
            </a:r>
            <a:r>
              <a:rPr lang="nb-NO" err="1"/>
              <a:t>events</a:t>
            </a:r>
            <a:endParaRPr lang="nb-NO"/>
          </a:p>
          <a:p>
            <a:r>
              <a:rPr lang="nb-NO"/>
              <a:t>VD </a:t>
            </a:r>
            <a:r>
              <a:rPr lang="nb-NO" err="1"/>
              <a:t>solution</a:t>
            </a:r>
            <a:r>
              <a:rPr lang="nb-NO"/>
              <a:t> – 2 </a:t>
            </a:r>
            <a:r>
              <a:rPr lang="nb-NO" err="1"/>
              <a:t>events</a:t>
            </a:r>
            <a:endParaRPr lang="nb-NO"/>
          </a:p>
          <a:p>
            <a:r>
              <a:rPr lang="nb-NO"/>
              <a:t>Field test, </a:t>
            </a:r>
            <a:r>
              <a:rPr lang="nb-NO" err="1"/>
              <a:t>articulated</a:t>
            </a:r>
            <a:r>
              <a:rPr lang="nb-NO"/>
              <a:t> bus </a:t>
            </a:r>
            <a:r>
              <a:rPr lang="nb-NO" err="1"/>
              <a:t>approx</a:t>
            </a:r>
            <a:r>
              <a:rPr lang="nb-NO"/>
              <a:t>. 19 meters</a:t>
            </a:r>
          </a:p>
          <a:p>
            <a:r>
              <a:rPr lang="nb-NO" err="1"/>
              <a:t>Relayer</a:t>
            </a:r>
            <a:r>
              <a:rPr lang="nb-NO"/>
              <a:t> </a:t>
            </a:r>
            <a:r>
              <a:rPr lang="nb-NO" err="1"/>
              <a:t>disconnected</a:t>
            </a:r>
            <a:r>
              <a:rPr lang="nb-NO"/>
              <a:t> – 98% </a:t>
            </a:r>
            <a:r>
              <a:rPr lang="nb-NO" err="1"/>
              <a:t>observation</a:t>
            </a:r>
            <a:r>
              <a:rPr lang="nb-NO"/>
              <a:t> rate</a:t>
            </a:r>
          </a:p>
          <a:p>
            <a:r>
              <a:rPr lang="nb-NO" err="1"/>
              <a:t>Relayer</a:t>
            </a:r>
            <a:r>
              <a:rPr lang="nb-NO"/>
              <a:t> </a:t>
            </a:r>
            <a:r>
              <a:rPr lang="nb-NO" err="1"/>
              <a:t>connected</a:t>
            </a:r>
            <a:r>
              <a:rPr lang="nb-NO"/>
              <a:t> – 99% </a:t>
            </a:r>
            <a:r>
              <a:rPr lang="nb-NO" err="1"/>
              <a:t>observation</a:t>
            </a:r>
            <a:r>
              <a:rPr lang="nb-NO"/>
              <a:t> rate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E4C1552A-1936-0E4D-B6B2-E544366C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73" y="3510496"/>
            <a:ext cx="5088220" cy="10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1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Conclusion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Proof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Concept</a:t>
            </a:r>
            <a:r>
              <a:rPr lang="nb-NO"/>
              <a:t> </a:t>
            </a:r>
            <a:r>
              <a:rPr lang="nb-NO" err="1"/>
              <a:t>solution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range and </a:t>
            </a:r>
            <a:r>
              <a:rPr lang="nb-NO" err="1"/>
              <a:t>observation</a:t>
            </a:r>
            <a:r>
              <a:rPr lang="nb-NO"/>
              <a:t> rate to </a:t>
            </a:r>
            <a:r>
              <a:rPr lang="nb-NO" err="1"/>
              <a:t>function</a:t>
            </a:r>
            <a:r>
              <a:rPr lang="nb-NO"/>
              <a:t> in </a:t>
            </a:r>
            <a:r>
              <a:rPr lang="nb-NO" err="1"/>
              <a:t>its</a:t>
            </a:r>
            <a:r>
              <a:rPr lang="nb-NO"/>
              <a:t> </a:t>
            </a:r>
            <a:r>
              <a:rPr lang="nb-NO" err="1"/>
              <a:t>intended</a:t>
            </a:r>
            <a:r>
              <a:rPr lang="nb-NO"/>
              <a:t> </a:t>
            </a:r>
            <a:r>
              <a:rPr lang="nb-NO" err="1"/>
              <a:t>environment</a:t>
            </a:r>
            <a:r>
              <a:rPr lang="nb-NO"/>
              <a:t>.</a:t>
            </a:r>
            <a:endParaRPr lang="nb-NO" err="1"/>
          </a:p>
          <a:p>
            <a:r>
              <a:rPr lang="nb-NO" err="1"/>
              <a:t>Two</a:t>
            </a:r>
            <a:r>
              <a:rPr lang="nb-NO"/>
              <a:t> </a:t>
            </a:r>
            <a:r>
              <a:rPr lang="nb-NO" err="1"/>
              <a:t>working</a:t>
            </a:r>
            <a:r>
              <a:rPr lang="nb-NO"/>
              <a:t> </a:t>
            </a:r>
            <a:r>
              <a:rPr lang="nb-NO" err="1"/>
              <a:t>solutions</a:t>
            </a:r>
          </a:p>
          <a:p>
            <a:r>
              <a:rPr lang="nb-NO" err="1"/>
              <a:t>Possibilities</a:t>
            </a:r>
            <a:r>
              <a:rPr lang="nb-NO"/>
              <a:t> for </a:t>
            </a:r>
            <a:r>
              <a:rPr lang="nb-NO" err="1"/>
              <a:t>other</a:t>
            </a:r>
            <a:r>
              <a:rPr lang="nb-NO"/>
              <a:t> </a:t>
            </a:r>
            <a:r>
              <a:rPr lang="nb-NO" err="1"/>
              <a:t>applications</a:t>
            </a:r>
            <a:r>
              <a:rPr lang="nb-NO"/>
              <a:t> (Remotes, </a:t>
            </a:r>
            <a:r>
              <a:rPr lang="nb-NO" err="1"/>
              <a:t>switches</a:t>
            </a:r>
            <a:r>
              <a:rPr lang="nb-NO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147155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421639"/>
            <a:ext cx="7407404" cy="857250"/>
          </a:xfrm>
        </p:spPr>
        <p:txBody>
          <a:bodyPr>
            <a:normAutofit/>
          </a:bodyPr>
          <a:lstStyle/>
          <a:p>
            <a:pPr algn="ctr"/>
            <a:r>
              <a:rPr lang="nb-NO" err="1"/>
              <a:t>Thanks</a:t>
            </a:r>
            <a:r>
              <a:rPr lang="nb-NO"/>
              <a:t> for </a:t>
            </a:r>
            <a:r>
              <a:rPr lang="en-GB"/>
              <a:t>listening</a:t>
            </a:r>
            <a:r>
              <a:rPr lang="nb-NO"/>
              <a:t> 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3739551"/>
            <a:ext cx="7407404" cy="855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/>
          </a:p>
          <a:p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CD551E7-D3FB-4DFC-A683-43D837F3E97B}"/>
              </a:ext>
            </a:extLst>
          </p:cNvPr>
          <p:cNvSpPr txBox="1"/>
          <p:nvPr/>
        </p:nvSpPr>
        <p:spPr>
          <a:xfrm>
            <a:off x="1714499" y="1717735"/>
            <a:ext cx="620562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latin typeface="Arial"/>
              </a:rPr>
              <a:t>Questions</a:t>
            </a:r>
            <a:r>
              <a:rPr lang="nb-NO" sz="3600" b="1">
                <a:latin typeface="Arial"/>
              </a:rPr>
              <a:t>?</a:t>
            </a:r>
            <a:r>
              <a:rPr lang="nb-NO" sz="3600">
                <a:latin typeface="Arial"/>
                <a:cs typeface="Arial"/>
              </a:rPr>
              <a:t>​</a:t>
            </a:r>
            <a:endParaRPr lang="nb-NO" sz="3600">
              <a:cs typeface="Calibri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5BFCEA5-6289-4D3C-8AE7-D6E22BEF80C3}"/>
              </a:ext>
            </a:extLst>
          </p:cNvPr>
          <p:cNvSpPr txBox="1"/>
          <p:nvPr/>
        </p:nvSpPr>
        <p:spPr>
          <a:xfrm>
            <a:off x="2161309" y="4595750"/>
            <a:ext cx="547452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cs typeface="Calibri"/>
                <a:hlinkClick r:id="rId2"/>
              </a:rPr>
              <a:t>https://github.com/simenrostad/Bachelor-Nordic_Semi</a:t>
            </a:r>
            <a:endParaRPr lang="nb-NO">
              <a:cs typeface="Calibri"/>
            </a:endParaRPr>
          </a:p>
          <a:p>
            <a:pPr algn="ctr"/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75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95166" y="511371"/>
            <a:ext cx="7406866" cy="857250"/>
          </a:xfrm>
        </p:spPr>
        <p:txBody>
          <a:bodyPr/>
          <a:lstStyle/>
          <a:p>
            <a:r>
              <a:rPr lang="nb-NO"/>
              <a:t>The </a:t>
            </a:r>
            <a:r>
              <a:rPr lang="nb-NO" err="1"/>
              <a:t>Assignment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Energy harvesting</a:t>
            </a:r>
          </a:p>
          <a:p>
            <a:r>
              <a:rPr lang="nb-NO"/>
              <a:t>nRF52 </a:t>
            </a:r>
            <a:r>
              <a:rPr lang="nb-NO" err="1"/>
              <a:t>transmitting</a:t>
            </a:r>
            <a:r>
              <a:rPr lang="nb-NO"/>
              <a:t> BLE signal to </a:t>
            </a:r>
            <a:r>
              <a:rPr lang="nb-NO" err="1"/>
              <a:t>set</a:t>
            </a:r>
            <a:r>
              <a:rPr lang="nb-NO"/>
              <a:t> a "STOP" </a:t>
            </a:r>
            <a:r>
              <a:rPr lang="nb-NO" err="1"/>
              <a:t>sign</a:t>
            </a:r>
          </a:p>
          <a:p>
            <a:r>
              <a:rPr lang="nb-NO" err="1"/>
              <a:t>Making</a:t>
            </a:r>
            <a:r>
              <a:rPr lang="nb-NO"/>
              <a:t> a Showcase </a:t>
            </a:r>
            <a:r>
              <a:rPr lang="nb-NO" err="1"/>
              <a:t>working</a:t>
            </a:r>
            <a:r>
              <a:rPr lang="nb-NO"/>
              <a:t> prototype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688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2A031A0-53DE-4D0C-B7CC-30F4A7EA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Project Scope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3EA773-EB7D-47D9-9EBC-76998E08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Make an </a:t>
            </a:r>
            <a:r>
              <a:rPr lang="nb-NO" err="1"/>
              <a:t>energy</a:t>
            </a:r>
            <a:r>
              <a:rPr lang="nb-NO"/>
              <a:t> harvesting </a:t>
            </a:r>
            <a:r>
              <a:rPr lang="nb-NO" err="1"/>
              <a:t>circuit</a:t>
            </a:r>
            <a:r>
              <a:rPr lang="nb-NO"/>
              <a:t> </a:t>
            </a:r>
            <a:r>
              <a:rPr lang="nb-NO" err="1"/>
              <a:t>able</a:t>
            </a:r>
            <a:r>
              <a:rPr lang="nb-NO"/>
              <a:t> to </a:t>
            </a:r>
            <a:r>
              <a:rPr lang="nb-NO" err="1"/>
              <a:t>power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nRF52</a:t>
            </a:r>
          </a:p>
          <a:p>
            <a:r>
              <a:rPr lang="nb-NO"/>
              <a:t>Energy </a:t>
            </a:r>
            <a:r>
              <a:rPr lang="nb-NO" err="1"/>
              <a:t>efficient</a:t>
            </a:r>
            <a:r>
              <a:rPr lang="nb-NO"/>
              <a:t> </a:t>
            </a:r>
            <a:r>
              <a:rPr lang="nb-NO" err="1"/>
              <a:t>code</a:t>
            </a:r>
            <a:endParaRPr lang="nb-NO"/>
          </a:p>
          <a:p>
            <a:r>
              <a:rPr lang="nb-NO"/>
              <a:t>Production and </a:t>
            </a:r>
            <a:r>
              <a:rPr lang="nb-NO" err="1"/>
              <a:t>assembly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837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0D6298-54F1-4D95-8712-40A32112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Demonstration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68D02F-A988-4EF6-9683-340AA19D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Look at it go!</a:t>
            </a:r>
          </a:p>
        </p:txBody>
      </p:sp>
    </p:spTree>
    <p:extLst>
      <p:ext uri="{BB962C8B-B14F-4D97-AF65-F5344CB8AC3E}">
        <p14:creationId xmlns:p14="http://schemas.microsoft.com/office/powerpoint/2010/main" val="192565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D4DF89A9-2D63-4081-89BF-6A41C332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400" err="1"/>
              <a:t>Inductive</a:t>
            </a:r>
            <a:r>
              <a:rPr lang="nb-NO" sz="2400"/>
              <a:t> </a:t>
            </a:r>
            <a:r>
              <a:rPr lang="nb-NO" sz="2400" err="1"/>
              <a:t>transducer</a:t>
            </a:r>
            <a:r>
              <a:rPr lang="nb-NO" sz="2400"/>
              <a:t> vs. </a:t>
            </a:r>
            <a:r>
              <a:rPr lang="nb-NO" sz="2400" err="1"/>
              <a:t>Piezoelectric</a:t>
            </a:r>
            <a:r>
              <a:rPr lang="nb-NO" sz="2400"/>
              <a:t> element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E2FB47DC-357E-4B61-A2B1-4AB80826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6510865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err="1"/>
              <a:t>Piezoelectric</a:t>
            </a:r>
            <a:r>
              <a:rPr lang="nb-NO"/>
              <a:t> elements</a:t>
            </a:r>
          </a:p>
          <a:p>
            <a:r>
              <a:rPr lang="nb-NO"/>
              <a:t>AFIG-0007</a:t>
            </a:r>
          </a:p>
          <a:p>
            <a:r>
              <a:rPr lang="nb-NO" err="1"/>
              <a:t>Reliability</a:t>
            </a:r>
            <a:endParaRPr lang="nb-NO"/>
          </a:p>
          <a:p>
            <a:pPr marL="0" indent="0">
              <a:buNone/>
            </a:pPr>
            <a:r>
              <a:rPr lang="nb-NO"/>
              <a:t>   </a:t>
            </a:r>
            <a:r>
              <a:rPr lang="nb-NO" err="1"/>
              <a:t>Piezo</a:t>
            </a:r>
            <a:r>
              <a:rPr lang="nb-NO"/>
              <a:t> element               AFIG-0007</a:t>
            </a:r>
          </a:p>
          <a:p>
            <a:endParaRPr lang="nb-NO"/>
          </a:p>
        </p:txBody>
      </p:sp>
      <p:pic>
        <p:nvPicPr>
          <p:cNvPr id="2" name="Bilde 2">
            <a:extLst>
              <a:ext uri="{FF2B5EF4-FFF2-40B4-BE49-F238E27FC236}">
                <a16:creationId xmlns:a16="http://schemas.microsoft.com/office/drawing/2014/main" id="{AFE47854-3D48-4EC5-BE62-C02ADAAA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28" y="2897386"/>
            <a:ext cx="2816186" cy="2183163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C5FD68C-8892-4AA7-8C41-AEFC4DB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pic>
        <p:nvPicPr>
          <p:cNvPr id="4" name="Bilde 4">
            <a:extLst>
              <a:ext uri="{FF2B5EF4-FFF2-40B4-BE49-F238E27FC236}">
                <a16:creationId xmlns:a16="http://schemas.microsoft.com/office/drawing/2014/main" id="{FA1DBD65-4B84-4CF8-959F-9D3A29722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19" y="2897386"/>
            <a:ext cx="2816186" cy="21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30C99C-2213-4EBE-948E-0965F699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b="0" err="1"/>
              <a:t>Producing</a:t>
            </a:r>
            <a:r>
              <a:rPr lang="nb-NO" b="0"/>
              <a:t> </a:t>
            </a:r>
            <a:r>
              <a:rPr lang="nb-NO" b="0" err="1"/>
              <a:t>the</a:t>
            </a:r>
            <a:r>
              <a:rPr lang="nb-NO" b="0"/>
              <a:t> </a:t>
            </a:r>
            <a:r>
              <a:rPr lang="nb-NO" b="0" err="1"/>
              <a:t>energy</a:t>
            </a:r>
            <a:r>
              <a:rPr lang="nb-NO" b="0"/>
              <a:t> to </a:t>
            </a:r>
            <a:r>
              <a:rPr lang="nb-NO" b="0" err="1"/>
              <a:t>power</a:t>
            </a:r>
            <a:r>
              <a:rPr lang="nb-NO" b="0"/>
              <a:t> </a:t>
            </a:r>
            <a:r>
              <a:rPr lang="nb-NO" b="0" err="1"/>
              <a:t>the</a:t>
            </a:r>
            <a:br>
              <a:rPr lang="nb-NO" b="0"/>
            </a:br>
            <a:r>
              <a:rPr lang="nb-NO" b="0"/>
              <a:t>nRF52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D721A1A-D15C-48E7-97A7-C2CEE1E82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185" y="2533915"/>
            <a:ext cx="7571982" cy="802777"/>
          </a:xfrm>
        </p:spPr>
        <p:txBody>
          <a:bodyPr>
            <a:normAutofit/>
          </a:bodyPr>
          <a:lstStyle/>
          <a:p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AFIG-0007 Energy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7E84392-A9BD-4B92-90EB-CB6630DCE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1185" y="3421515"/>
            <a:ext cx="7295742" cy="12381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datasheet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claimed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330</a:t>
            </a:r>
            <a:r>
              <a:rPr lang="el-GR" sz="18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endParaRPr lang="nb-NO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avrage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nb-NO" sz="1800"/>
              <a:t>270</a:t>
            </a:r>
            <a:r>
              <a:rPr lang="el-GR" sz="18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sz="1800" err="1"/>
              <a:t>Ws</a:t>
            </a:r>
            <a:endParaRPr lang="nb-NO" sz="1800"/>
          </a:p>
          <a:p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9 BLE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has zero loss(100% </a:t>
            </a:r>
            <a:r>
              <a:rPr lang="nb-NO" sz="180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F9A1FB4-7372-A04A-AB91-7A0ADF6CEA0A}"/>
              </a:ext>
            </a:extLst>
          </p:cNvPr>
          <p:cNvSpPr/>
          <p:nvPr/>
        </p:nvSpPr>
        <p:spPr>
          <a:xfrm>
            <a:off x="1059523" y="1217414"/>
            <a:ext cx="4423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>
                <a:latin typeface="Arial" panose="020B0604020202020204" pitchFamily="34" charset="0"/>
                <a:cs typeface="Arial" panose="020B0604020202020204" pitchFamily="34" charset="0"/>
              </a:rPr>
              <a:t>nRF52</a:t>
            </a:r>
            <a:r>
              <a:rPr lang="nb-NO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2400" b="1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nb-NO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2400" b="1" err="1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endParaRPr lang="nb-NO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89311FC0-967E-1E46-92E3-5EC2CCA88EED}"/>
              </a:ext>
            </a:extLst>
          </p:cNvPr>
          <p:cNvSpPr txBox="1"/>
          <p:nvPr/>
        </p:nvSpPr>
        <p:spPr>
          <a:xfrm>
            <a:off x="1171185" y="1814109"/>
            <a:ext cx="62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61.7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for 8ms start-up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23.2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for 24ms per </a:t>
            </a:r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4DCA3DCB-630C-4D98-A78D-28C6F7C6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86DF31D4-5B43-4D5E-8039-B90520E9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52" y="3336692"/>
            <a:ext cx="1467581" cy="14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7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AFB623-C221-45D5-9661-DE2DC823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nb-NO" err="1"/>
              <a:t>Voltage</a:t>
            </a:r>
            <a:r>
              <a:rPr lang="nb-NO"/>
              <a:t> doubler</a:t>
            </a:r>
            <a:endParaRPr lang="nb-NO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82201-47F6-4A17-95DB-86F04CBE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err="1"/>
              <a:t>Rectification</a:t>
            </a:r>
            <a:endParaRPr lang="nb-NO"/>
          </a:p>
          <a:p>
            <a:r>
              <a:rPr lang="nb-NO" err="1"/>
              <a:t>Only</a:t>
            </a:r>
            <a:r>
              <a:rPr lang="nb-NO"/>
              <a:t> </a:t>
            </a:r>
            <a:r>
              <a:rPr lang="nb-NO" err="1"/>
              <a:t>two</a:t>
            </a:r>
            <a:r>
              <a:rPr lang="nb-NO"/>
              <a:t> diodes</a:t>
            </a:r>
          </a:p>
          <a:p>
            <a:r>
              <a:rPr lang="nb-NO" err="1"/>
              <a:t>Efficiency</a:t>
            </a:r>
            <a:endParaRPr lang="nb-NO"/>
          </a:p>
          <a:p>
            <a:r>
              <a:rPr lang="nb-NO" err="1"/>
              <a:t>Usually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identical</a:t>
            </a:r>
            <a:r>
              <a:rPr lang="nb-NO"/>
              <a:t> </a:t>
            </a:r>
            <a:r>
              <a:rPr lang="nb-NO" err="1"/>
              <a:t>capacitors</a:t>
            </a: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6172CC4-09BB-4A28-BA36-4884B15A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3" y="2992800"/>
            <a:ext cx="4764541" cy="210288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D7E3672-F144-4BEB-9AD2-4E7CF20B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942975"/>
            <a:ext cx="2295525" cy="3257550"/>
          </a:xfrm>
          <a:prstGeom prst="rect">
            <a:avLst/>
          </a:prstGeom>
        </p:spPr>
      </p:pic>
      <p:sp>
        <p:nvSpPr>
          <p:cNvPr id="6" name="Bindepunkt 5">
            <a:extLst>
              <a:ext uri="{FF2B5EF4-FFF2-40B4-BE49-F238E27FC236}">
                <a16:creationId xmlns:a16="http://schemas.microsoft.com/office/drawing/2014/main" id="{C677A5D6-802A-4884-B508-9D859005D3B9}"/>
              </a:ext>
            </a:extLst>
          </p:cNvPr>
          <p:cNvSpPr/>
          <p:nvPr/>
        </p:nvSpPr>
        <p:spPr>
          <a:xfrm>
            <a:off x="4083584" y="3565702"/>
            <a:ext cx="506777" cy="421152"/>
          </a:xfrm>
          <a:prstGeom prst="flowChartConnec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Bindepunkt 9">
            <a:extLst>
              <a:ext uri="{FF2B5EF4-FFF2-40B4-BE49-F238E27FC236}">
                <a16:creationId xmlns:a16="http://schemas.microsoft.com/office/drawing/2014/main" id="{6F4952F3-163E-40AA-A4E2-53DF9FB0C3A1}"/>
              </a:ext>
            </a:extLst>
          </p:cNvPr>
          <p:cNvSpPr/>
          <p:nvPr/>
        </p:nvSpPr>
        <p:spPr>
          <a:xfrm>
            <a:off x="4101944" y="4314064"/>
            <a:ext cx="550845" cy="375449"/>
          </a:xfrm>
          <a:prstGeom prst="flowChartConnector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88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0DC9B2-D50C-4602-A8C9-C0A3AA31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err="1"/>
              <a:t>Voltage</a:t>
            </a:r>
            <a:r>
              <a:rPr lang="nb-NO"/>
              <a:t> doubler – </a:t>
            </a:r>
            <a:r>
              <a:rPr lang="nb-NO" err="1"/>
              <a:t>measured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 2.2k</a:t>
            </a:r>
            <a:r>
              <a:rPr lang="el-GR"/>
              <a:t>Ω</a:t>
            </a:r>
            <a:r>
              <a:rPr lang="nb-NO"/>
              <a:t> </a:t>
            </a:r>
            <a:r>
              <a:rPr lang="nb-NO" err="1"/>
              <a:t>load</a:t>
            </a:r>
            <a:endParaRPr lang="nb-NO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65D4FABE-5F6B-463E-A9CB-A485122D3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2*</a:t>
            </a:r>
            <a:r>
              <a:rPr lang="el-GR"/>
              <a:t>47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l-GR"/>
          </a:p>
          <a:p>
            <a:endParaRPr lang="el-GR"/>
          </a:p>
          <a:p>
            <a:r>
              <a:rPr lang="el-GR"/>
              <a:t>μ</a:t>
            </a:r>
          </a:p>
          <a:p>
            <a:r>
              <a:rPr lang="nb-NO"/>
              <a:t>F</a:t>
            </a:r>
          </a:p>
          <a:p>
            <a:endParaRPr lang="nb-NO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70C4DE78-D94E-45AC-A259-753423D21B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220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 and 47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nb-NO"/>
              <a:t> a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6048AC0-07DF-477F-A458-9871ACF0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6" y="1702860"/>
            <a:ext cx="3973478" cy="2389053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C2DFEE9-5A77-476A-9FDD-BCE27737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795" y="1702859"/>
            <a:ext cx="3799688" cy="23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863</Words>
  <Application>Microsoft Office PowerPoint</Application>
  <PresentationFormat>Skjermfremvisning (16:9)</PresentationFormat>
  <Paragraphs>180</Paragraphs>
  <Slides>22</Slides>
  <Notes>15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Office-tema</vt:lpstr>
      <vt:lpstr>Energy Harvesting Stop Button</vt:lpstr>
      <vt:lpstr>Disposition</vt:lpstr>
      <vt:lpstr>The Assignment</vt:lpstr>
      <vt:lpstr>Project Scope</vt:lpstr>
      <vt:lpstr>Demonstration</vt:lpstr>
      <vt:lpstr>Inductive transducer vs. Piezoelectric element</vt:lpstr>
      <vt:lpstr>Producing the energy to power the nRF52</vt:lpstr>
      <vt:lpstr>Voltage doubler</vt:lpstr>
      <vt:lpstr>Voltage doubler – measured with  2.2kΩ load</vt:lpstr>
      <vt:lpstr>Voltage doubler</vt:lpstr>
      <vt:lpstr>LTC3588-1</vt:lpstr>
      <vt:lpstr>LTC3588-1</vt:lpstr>
      <vt:lpstr>LTC3588-1</vt:lpstr>
      <vt:lpstr>Stop Button Circuit</vt:lpstr>
      <vt:lpstr>PCB Design</vt:lpstr>
      <vt:lpstr>Stop Button Firmware</vt:lpstr>
      <vt:lpstr>Central and Relayer Firmware</vt:lpstr>
      <vt:lpstr>Application Flowchart</vt:lpstr>
      <vt:lpstr>3D-print</vt:lpstr>
      <vt:lpstr>Results</vt:lpstr>
      <vt:lpstr>Conclusion</vt:lpstr>
      <vt:lpstr>Thanks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Jonathan Lange Lundaas</cp:lastModifiedBy>
  <cp:revision>1</cp:revision>
  <dcterms:modified xsi:type="dcterms:W3CDTF">2018-08-13T12:57:09Z</dcterms:modified>
</cp:coreProperties>
</file>